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2" r:id="rId1"/>
  </p:sldMasterIdLst>
  <p:notesMasterIdLst>
    <p:notesMasterId r:id="rId24"/>
  </p:notesMasterIdLst>
  <p:sldIdLst>
    <p:sldId id="257" r:id="rId2"/>
    <p:sldId id="272" r:id="rId3"/>
    <p:sldId id="273" r:id="rId4"/>
    <p:sldId id="274" r:id="rId5"/>
    <p:sldId id="275" r:id="rId6"/>
    <p:sldId id="276" r:id="rId7"/>
    <p:sldId id="278" r:id="rId8"/>
    <p:sldId id="280" r:id="rId9"/>
    <p:sldId id="321" r:id="rId10"/>
    <p:sldId id="320" r:id="rId11"/>
    <p:sldId id="283" r:id="rId12"/>
    <p:sldId id="284" r:id="rId13"/>
    <p:sldId id="319" r:id="rId14"/>
    <p:sldId id="287" r:id="rId15"/>
    <p:sldId id="289" r:id="rId16"/>
    <p:sldId id="290" r:id="rId17"/>
    <p:sldId id="293" r:id="rId18"/>
    <p:sldId id="295" r:id="rId19"/>
    <p:sldId id="296" r:id="rId20"/>
    <p:sldId id="297" r:id="rId21"/>
    <p:sldId id="322" r:id="rId22"/>
    <p:sldId id="323" r:id="rId2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59" autoAdjust="0"/>
    <p:restoredTop sz="65709" autoAdjust="0"/>
  </p:normalViewPr>
  <p:slideViewPr>
    <p:cSldViewPr snapToGrid="0" snapToObjects="1">
      <p:cViewPr varScale="1">
        <p:scale>
          <a:sx n="67" d="100"/>
          <a:sy n="67" d="100"/>
        </p:scale>
        <p:origin x="1008" y="19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25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296"/>
    </p:cViewPr>
  </p:sorterViewPr>
  <p:notesViewPr>
    <p:cSldViewPr snapToGrid="0" snapToObjects="1"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D691E6-AA70-C147-A49C-61B2D6C508C5}" type="datetimeFigureOut">
              <a:rPr lang="en-US" smtClean="0"/>
              <a:pPr/>
              <a:t>2/13/2018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0D65E1-EA9D-494E-9A55-0ECF94121F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590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D65E1-EA9D-494E-9A55-0ECF94121FA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852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Yard</a:t>
            </a:r>
            <a:r>
              <a:rPr lang="en-US" baseline="0" dirty="0" smtClean="0"/>
              <a:t> sign courier </a:t>
            </a:r>
          </a:p>
          <a:p>
            <a:r>
              <a:rPr lang="en-US" baseline="0" dirty="0" smtClean="0"/>
              <a:t>Owner packet stuffer </a:t>
            </a:r>
          </a:p>
          <a:p>
            <a:r>
              <a:rPr lang="en-US" baseline="0" dirty="0" smtClean="0"/>
              <a:t>Grant writing </a:t>
            </a:r>
          </a:p>
          <a:p>
            <a:r>
              <a:rPr lang="en-US" baseline="0" dirty="0" smtClean="0"/>
              <a:t>Board member </a:t>
            </a:r>
          </a:p>
          <a:p>
            <a:r>
              <a:rPr lang="en-US" baseline="0" dirty="0" smtClean="0"/>
              <a:t>Committee Member </a:t>
            </a:r>
          </a:p>
          <a:p>
            <a:r>
              <a:rPr lang="en-US" baseline="0" dirty="0" err="1" smtClean="0"/>
              <a:t>Tabler</a:t>
            </a:r>
            <a:endParaRPr lang="en-US" baseline="0" dirty="0" smtClean="0"/>
          </a:p>
          <a:p>
            <a:r>
              <a:rPr lang="en-US" baseline="0" dirty="0" smtClean="0"/>
              <a:t>Manual labor </a:t>
            </a:r>
          </a:p>
          <a:p>
            <a:r>
              <a:rPr lang="en-US" baseline="0" dirty="0" smtClean="0"/>
              <a:t>Graphic design </a:t>
            </a:r>
          </a:p>
          <a:p>
            <a:r>
              <a:rPr lang="en-US" baseline="0" dirty="0" smtClean="0"/>
              <a:t>Accounting </a:t>
            </a:r>
          </a:p>
          <a:p>
            <a:r>
              <a:rPr lang="en-US" baseline="0" dirty="0" smtClean="0"/>
              <a:t>Legal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D65E1-EA9D-494E-9A55-0ECF94121FA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26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(make sure volunteer </a:t>
            </a:r>
            <a:r>
              <a:rPr lang="en-US" dirty="0" err="1" smtClean="0"/>
              <a:t>opps</a:t>
            </a:r>
            <a:r>
              <a:rPr lang="en-US" dirty="0" smtClean="0"/>
              <a:t> are part of every co-op meeting) *signup forms, allow time on the agenda of co-op community meetings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D65E1-EA9D-494E-9A55-0ECF94121FA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622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Come up with a good name:</a:t>
            </a:r>
            <a:r>
              <a:rPr lang="en-US" baseline="0" dirty="0" smtClean="0"/>
              <a:t> Co-op 101, Coffee with the Co-op 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Communication- social media, newsletter, local media, direct email communication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D65E1-EA9D-494E-9A55-0ECF94121FA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24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i’ll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be wearing a GTG shirt. Or I’ll have a gtg brochure on the table) </a:t>
            </a:r>
          </a:p>
          <a:p>
            <a:endParaRPr lang="en-US" dirty="0" smtClean="0"/>
          </a:p>
          <a:p>
            <a:r>
              <a:rPr lang="en-US" dirty="0" smtClean="0"/>
              <a:t>One on</a:t>
            </a:r>
            <a:r>
              <a:rPr lang="en-US" baseline="0" dirty="0" smtClean="0"/>
              <a:t> one meetings are like an interview to some extent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D65E1-EA9D-494E-9A55-0ECF94121FA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147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D65E1-EA9D-494E-9A55-0ECF94121FA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980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D65E1-EA9D-494E-9A55-0ECF94121FA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132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D65E1-EA9D-494E-9A55-0ECF94121FA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3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D65E1-EA9D-494E-9A55-0ECF94121FA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74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venir Next Demi Bold"/>
                <a:cs typeface="Avenir Next Demi Bold"/>
              </a:rPr>
              <a:t>Goals don’t have to be public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D65E1-EA9D-494E-9A55-0ECF94121FA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850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Specifics include: </a:t>
            </a:r>
          </a:p>
          <a:p>
            <a:r>
              <a:rPr lang="en-US" dirty="0" smtClean="0"/>
              <a:t>Event details (start time, end time) </a:t>
            </a:r>
          </a:p>
          <a:p>
            <a:r>
              <a:rPr lang="en-US" dirty="0" smtClean="0"/>
              <a:t>Parking </a:t>
            </a:r>
          </a:p>
          <a:p>
            <a:r>
              <a:rPr lang="en-US" dirty="0" smtClean="0"/>
              <a:t>Tickets</a:t>
            </a:r>
          </a:p>
          <a:p>
            <a:r>
              <a:rPr lang="en-US" dirty="0" smtClean="0"/>
              <a:t>Shirt </a:t>
            </a:r>
          </a:p>
          <a:p>
            <a:r>
              <a:rPr lang="en-US" dirty="0" smtClean="0"/>
              <a:t>Lead volunteer </a:t>
            </a:r>
          </a:p>
          <a:p>
            <a:r>
              <a:rPr lang="en-US" dirty="0" smtClean="0"/>
              <a:t>Other volunteers </a:t>
            </a:r>
          </a:p>
          <a:p>
            <a:r>
              <a:rPr lang="en-US" dirty="0" smtClean="0"/>
              <a:t>Contact info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D65E1-EA9D-494E-9A55-0ECF94121FA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92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Katie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D65E1-EA9D-494E-9A55-0ECF94121FA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887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Katie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is hard, but needs to be done.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D65E1-EA9D-494E-9A55-0ECF94121FA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7423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Jerry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D65E1-EA9D-494E-9A55-0ECF94121FA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8719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email, </a:t>
            </a:r>
            <a:r>
              <a:rPr lang="en-US" dirty="0" err="1" smtClean="0"/>
              <a:t>facebook</a:t>
            </a:r>
            <a:r>
              <a:rPr lang="en-US" dirty="0" smtClean="0"/>
              <a:t>, phone </a:t>
            </a:r>
          </a:p>
          <a:p>
            <a:endParaRPr lang="en-US" dirty="0" smtClean="0"/>
          </a:p>
          <a:p>
            <a:r>
              <a:rPr lang="en-US" dirty="0" smtClean="0"/>
              <a:t>Know</a:t>
            </a:r>
            <a:r>
              <a:rPr lang="en-US" baseline="0" dirty="0" smtClean="0"/>
              <a:t> about their lives, </a:t>
            </a:r>
            <a:r>
              <a:rPr lang="en-US" baseline="0" dirty="0" err="1" smtClean="0"/>
              <a:t>whats</a:t>
            </a:r>
            <a:r>
              <a:rPr lang="en-US" baseline="0" dirty="0" smtClean="0"/>
              <a:t> going on with them </a:t>
            </a:r>
          </a:p>
          <a:p>
            <a:endParaRPr lang="en-US" baseline="0" dirty="0" smtClean="0"/>
          </a:p>
          <a:p>
            <a:r>
              <a:rPr lang="en-US" baseline="0" dirty="0" smtClean="0"/>
              <a:t>Give the right task to the right person </a:t>
            </a:r>
          </a:p>
          <a:p>
            <a:endParaRPr lang="en-US" baseline="0" dirty="0" smtClean="0"/>
          </a:p>
          <a:p>
            <a:r>
              <a:rPr lang="en-US" baseline="0" dirty="0" smtClean="0"/>
              <a:t>Stronger connectivity to newer volunteers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D65E1-EA9D-494E-9A55-0ECF94121FA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2623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Things don’t always go as planned.</a:t>
            </a:r>
            <a:r>
              <a:rPr lang="en-US" baseline="0" dirty="0" smtClean="0"/>
              <a:t> You’ll make mistakes. The key is to learn from them and keep at it! Volunteer management is a LOT like real-life management. It takes dedication, hard work, honesty and the ability to laugh at yourself.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D65E1-EA9D-494E-9A55-0ECF94121FA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37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838008" y="891903"/>
            <a:ext cx="305991" cy="614363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857470"/>
            <a:ext cx="5275772" cy="3201724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775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4153444"/>
            <a:ext cx="5275772" cy="529766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5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4735830"/>
            <a:ext cx="1197467" cy="273844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46701936-528C-E74F-A8D1-352B08CC7BCF}" type="datetimeFigureOut">
              <a:rPr lang="en-US" smtClean="0"/>
              <a:pPr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4735830"/>
            <a:ext cx="3842012" cy="273844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8008" y="1062162"/>
            <a:ext cx="305991" cy="273844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580391" y="942975"/>
            <a:ext cx="0" cy="4200525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6887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01936-528C-E74F-A8D1-352B08CC7BCF}" type="datetimeFigureOut">
              <a:rPr lang="en-US" smtClean="0"/>
              <a:pPr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EEC02-4884-9246-BAF7-0760F830F5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3669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8838008" y="1045311"/>
            <a:ext cx="305991" cy="614363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1928792"/>
            <a:ext cx="6222491" cy="2464615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775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045311"/>
            <a:ext cx="6301072" cy="614363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5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4735830"/>
            <a:ext cx="1197467" cy="273844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6701936-528C-E74F-A8D1-352B08CC7BCF}" type="datetimeFigureOut">
              <a:rPr lang="en-US" smtClean="0"/>
              <a:pPr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4735830"/>
            <a:ext cx="4860170" cy="273844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8008" y="1215570"/>
            <a:ext cx="305991" cy="27384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DCEEC02-4884-9246-BAF7-0760F830F54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4633625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025065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405471"/>
            <a:ext cx="4686300" cy="186671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2784350"/>
            <a:ext cx="4686300" cy="186167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01936-528C-E74F-A8D1-352B08CC7BCF}" type="datetimeFigureOut">
              <a:rPr lang="en-US" smtClean="0"/>
              <a:pPr/>
              <a:t>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EEC02-4884-9246-BAF7-0760F830F5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529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418338"/>
            <a:ext cx="2873502" cy="371703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18549"/>
            <a:ext cx="4684014" cy="6858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145003"/>
            <a:ext cx="4684014" cy="1316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2775620"/>
            <a:ext cx="4686300" cy="685800"/>
          </a:xfrm>
        </p:spPr>
        <p:txBody>
          <a:bodyPr anchor="b">
            <a:normAutofit/>
          </a:bodyPr>
          <a:lstStyle>
            <a:lvl1pPr marL="0" indent="0"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3502074"/>
            <a:ext cx="4684014" cy="1316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01936-528C-E74F-A8D1-352B08CC7BCF}" type="datetimeFigureOut">
              <a:rPr lang="en-US" smtClean="0"/>
              <a:pPr/>
              <a:t>2/13/2018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EEC02-4884-9246-BAF7-0760F830F5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191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01936-528C-E74F-A8D1-352B08CC7BCF}" type="datetimeFigureOut">
              <a:rPr lang="en-US" smtClean="0"/>
              <a:pPr/>
              <a:t>2/13/2018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EEC02-4884-9246-BAF7-0760F830F5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742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01936-528C-E74F-A8D1-352B08CC7BCF}" type="datetimeFigureOut">
              <a:rPr lang="en-US" smtClean="0"/>
              <a:pPr/>
              <a:t>2/13/2018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EEC02-4884-9246-BAF7-0760F830F5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839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416609"/>
            <a:ext cx="2879082" cy="1440767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423110"/>
            <a:ext cx="4686300" cy="4216983"/>
          </a:xfrm>
        </p:spPr>
        <p:txBody>
          <a:bodyPr/>
          <a:lstStyle>
            <a:lvl1pPr>
              <a:lnSpc>
                <a:spcPct val="112000"/>
              </a:lnSpc>
              <a:defRPr sz="1500"/>
            </a:lvl1pPr>
            <a:lvl2pPr>
              <a:lnSpc>
                <a:spcPct val="112000"/>
              </a:lnSpc>
              <a:defRPr sz="1350"/>
            </a:lvl2pPr>
            <a:lvl3pPr>
              <a:lnSpc>
                <a:spcPct val="112000"/>
              </a:lnSpc>
              <a:defRPr sz="1200"/>
            </a:lvl3pPr>
            <a:lvl4pPr>
              <a:lnSpc>
                <a:spcPct val="112000"/>
              </a:lnSpc>
              <a:defRPr sz="1050"/>
            </a:lvl4pPr>
            <a:lvl5pPr>
              <a:lnSpc>
                <a:spcPct val="112000"/>
              </a:lnSpc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1966134"/>
            <a:ext cx="2879082" cy="2429653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01936-528C-E74F-A8D1-352B08CC7BCF}" type="datetimeFigureOut">
              <a:rPr lang="en-US" smtClean="0"/>
              <a:pPr/>
              <a:t>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38580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214" y="417946"/>
            <a:ext cx="2880360" cy="143942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51434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9214" y="1966134"/>
            <a:ext cx="2880360" cy="2427732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01936-528C-E74F-A8D1-352B08CC7BCF}" type="datetimeFigureOut">
              <a:rPr lang="en-US" smtClean="0"/>
              <a:pPr/>
              <a:t>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EEC02-4884-9246-BAF7-0760F830F5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6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480060"/>
            <a:ext cx="4686299" cy="4188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01936-528C-E74F-A8D1-352B08CC7BCF}" type="datetimeFigureOut">
              <a:rPr lang="en-US" smtClean="0"/>
              <a:pPr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EEC02-4884-9246-BAF7-0760F830F5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252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838008" y="4035435"/>
            <a:ext cx="305991" cy="614363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482198"/>
            <a:ext cx="1835003" cy="3508580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82199"/>
            <a:ext cx="5303009" cy="35085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4445349"/>
            <a:ext cx="2861142" cy="273844"/>
          </a:xfrm>
        </p:spPr>
        <p:txBody>
          <a:bodyPr/>
          <a:lstStyle/>
          <a:p>
            <a:fld id="{46701936-528C-E74F-A8D1-352B08CC7BCF}" type="datetimeFigureOut">
              <a:rPr lang="en-US" smtClean="0"/>
              <a:pPr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4736962"/>
            <a:ext cx="2861142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8008" y="4205694"/>
            <a:ext cx="305991" cy="273844"/>
          </a:xfrm>
        </p:spPr>
        <p:txBody>
          <a:bodyPr/>
          <a:lstStyle/>
          <a:p>
            <a:fld id="{6DCEEC02-4884-9246-BAF7-0760F830F54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1" y="4649798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16647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8838008" y="4035435"/>
            <a:ext cx="305991" cy="614363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419759"/>
            <a:ext cx="2875430" cy="371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26800"/>
            <a:ext cx="4686299" cy="424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4447545"/>
            <a:ext cx="2861142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6701936-528C-E74F-A8D1-352B08CC7BCF}" type="datetimeFigureOut">
              <a:rPr lang="en-US" smtClean="0"/>
              <a:pPr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4735830"/>
            <a:ext cx="2861142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38008" y="4205694"/>
            <a:ext cx="30599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6DCEEC02-4884-9246-BAF7-0760F830F54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4649798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312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75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12598" indent="-212598" algn="l" defTabSz="685800" rtl="0" eaLnBrk="1" latinLnBrk="0" hangingPunct="1">
        <a:lnSpc>
          <a:spcPct val="112000"/>
        </a:lnSpc>
        <a:spcBef>
          <a:spcPts val="675"/>
        </a:spcBef>
        <a:buFont typeface="Arial" panose="020B0604020202020204" pitchFamily="34" charset="0"/>
        <a:buChar char="•"/>
        <a:defRPr sz="15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514350" indent="-212598" algn="l" defTabSz="685800" rtl="0" eaLnBrk="1" latinLnBrk="0" hangingPunct="1">
        <a:lnSpc>
          <a:spcPct val="112000"/>
        </a:lnSpc>
        <a:spcBef>
          <a:spcPts val="675"/>
        </a:spcBef>
        <a:buFont typeface="Corbel" panose="020B0503020204020204" pitchFamily="34" charset="0"/>
        <a:buChar char="–"/>
        <a:defRPr sz="135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857250" indent="-212598" algn="l" defTabSz="685800" rtl="0" eaLnBrk="1" latinLnBrk="0" hangingPunct="1">
        <a:lnSpc>
          <a:spcPct val="112000"/>
        </a:lnSpc>
        <a:spcBef>
          <a:spcPts val="675"/>
        </a:spcBef>
        <a:buFont typeface="Arial" panose="020B0604020202020204" pitchFamily="34" charset="0"/>
        <a:buChar char="•"/>
        <a:defRPr sz="12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200150" indent="-212598" algn="l" defTabSz="685800" rtl="0" eaLnBrk="1" latinLnBrk="0" hangingPunct="1">
        <a:lnSpc>
          <a:spcPct val="112000"/>
        </a:lnSpc>
        <a:spcBef>
          <a:spcPts val="675"/>
        </a:spcBef>
        <a:buFont typeface="Corbel" panose="020B0503020204020204" pitchFamily="34" charset="0"/>
        <a:buChar char="–"/>
        <a:defRPr sz="105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543050" indent="-212598" algn="l" defTabSz="685800" rtl="0" eaLnBrk="1" latinLnBrk="0" hangingPunct="1">
        <a:lnSpc>
          <a:spcPct val="112000"/>
        </a:lnSpc>
        <a:spcBef>
          <a:spcPts val="6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885950" indent="-212598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22885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571750" indent="-212598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91465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99" y="419759"/>
            <a:ext cx="4318999" cy="3714369"/>
          </a:xfrm>
        </p:spPr>
        <p:txBody>
          <a:bodyPr>
            <a:noAutofit/>
          </a:bodyPr>
          <a:lstStyle/>
          <a:p>
            <a:r>
              <a:rPr lang="en-US" sz="4500" b="0" dirty="0" smtClean="0">
                <a:solidFill>
                  <a:schemeClr val="tx2"/>
                </a:solidFill>
                <a:latin typeface="Cooper Std Black"/>
                <a:cs typeface="Cooper Std Black"/>
              </a:rPr>
              <a:t>Volunteer Recruitment </a:t>
            </a:r>
            <a:br>
              <a:rPr lang="en-US" sz="4500" b="0" dirty="0" smtClean="0">
                <a:solidFill>
                  <a:schemeClr val="tx2"/>
                </a:solidFill>
                <a:latin typeface="Cooper Std Black"/>
                <a:cs typeface="Cooper Std Black"/>
              </a:rPr>
            </a:br>
            <a:r>
              <a:rPr lang="en-US" sz="4500" b="0" dirty="0" smtClean="0">
                <a:solidFill>
                  <a:schemeClr val="tx2"/>
                </a:solidFill>
                <a:latin typeface="Cooper Std Black"/>
                <a:cs typeface="Cooper Std Black"/>
              </a:rPr>
              <a:t>&amp; Retention</a:t>
            </a:r>
            <a:endParaRPr lang="en-US" sz="4500" b="0" dirty="0">
              <a:solidFill>
                <a:schemeClr val="tx2"/>
              </a:solidFill>
              <a:latin typeface="Cooper Std Black"/>
              <a:cs typeface="Cooper Std Black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930" y="446663"/>
            <a:ext cx="2167848" cy="21250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595" y="2571750"/>
            <a:ext cx="1905000" cy="1905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smtClean="0">
                <a:solidFill>
                  <a:schemeClr val="bg1"/>
                </a:solidFill>
                <a:latin typeface="Cooper Std Black"/>
                <a:cs typeface="Cooper Std Black"/>
              </a:rPr>
              <a:t>Katie Novak</a:t>
            </a:r>
            <a:endParaRPr lang="en-US" b="0" dirty="0">
              <a:solidFill>
                <a:schemeClr val="bg1"/>
              </a:solidFill>
              <a:latin typeface="Cooper Std Black"/>
              <a:cs typeface="Cooper Std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448175" y="869270"/>
            <a:ext cx="4695825" cy="3908425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State Farm Insurance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SAME Café (So All May Eat)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Homes of Hope, Inc.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Green Top Grocery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Katie Novak Cooperative Coaching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133564"/>
            <a:ext cx="6222491" cy="1397285"/>
          </a:xfrm>
        </p:spPr>
        <p:txBody>
          <a:bodyPr>
            <a:normAutofit/>
          </a:bodyPr>
          <a:lstStyle/>
          <a:p>
            <a:pPr algn="ctr"/>
            <a:r>
              <a:rPr lang="en-US" sz="4000" b="0" dirty="0" smtClean="0">
                <a:latin typeface="Cooper Std Black"/>
                <a:cs typeface="Cooper Std Black"/>
              </a:rPr>
              <a:t>Volunteer Roles</a:t>
            </a:r>
            <a:endParaRPr lang="en-US" sz="4000" b="0" dirty="0">
              <a:latin typeface="Cooper Std Black"/>
              <a:cs typeface="Cooper Std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latin typeface="Avenir Next Demi Bold"/>
              <a:cs typeface="Avenir Next Demi Bold"/>
            </a:endParaRPr>
          </a:p>
          <a:p>
            <a:pPr lvl="1"/>
            <a:endParaRPr lang="en-US" dirty="0">
              <a:latin typeface="Avenir Next Demi Bold"/>
              <a:cs typeface="Avenir Next Demi Bold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74" y="707174"/>
            <a:ext cx="1905000" cy="1905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752" y="707174"/>
            <a:ext cx="2116475" cy="19090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340" y="707174"/>
            <a:ext cx="1905000" cy="19090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056" y="2626400"/>
            <a:ext cx="1905000" cy="1905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291" y="2529572"/>
            <a:ext cx="1905000" cy="1905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4280"/>
            <a:ext cx="8229600" cy="3469207"/>
          </a:xfrm>
        </p:spPr>
        <p:txBody>
          <a:bodyPr/>
          <a:lstStyle/>
          <a:p>
            <a:pPr>
              <a:buNone/>
            </a:pPr>
            <a:endParaRPr lang="en-US" dirty="0" smtClean="0">
              <a:latin typeface="Avenir Next Demi Bold"/>
              <a:cs typeface="Avenir Next Demi Bold"/>
            </a:endParaRPr>
          </a:p>
          <a:p>
            <a:pPr lvl="1"/>
            <a:endParaRPr lang="en-US" dirty="0">
              <a:latin typeface="Avenir Next Demi Bold"/>
              <a:cs typeface="Avenir Next Demi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217029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chemeClr val="tx2"/>
                </a:solidFill>
                <a:latin typeface="Phosphate Inline"/>
                <a:cs typeface="Phosphate Inline"/>
              </a:rPr>
              <a:t>recruit</a:t>
            </a:r>
            <a:endParaRPr lang="en-US" sz="9600" dirty="0">
              <a:solidFill>
                <a:schemeClr val="tx2"/>
              </a:solidFill>
              <a:latin typeface="Phosphate Inline"/>
              <a:cs typeface="Phosphate Inline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129" y="287209"/>
            <a:ext cx="2134456" cy="16008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smtClean="0">
                <a:solidFill>
                  <a:schemeClr val="tx2"/>
                </a:solidFill>
                <a:latin typeface="Cooper Std Black"/>
                <a:cs typeface="Cooper Std Black"/>
              </a:rPr>
              <a:t>Recruit</a:t>
            </a:r>
            <a:endParaRPr lang="en-US" b="0" dirty="0">
              <a:solidFill>
                <a:schemeClr val="tx2"/>
              </a:solidFill>
              <a:latin typeface="Cooper Std Black"/>
              <a:cs typeface="Cooper Std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Get in Front of People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Co-op Meetings </a:t>
            </a:r>
          </a:p>
          <a:p>
            <a:pPr lvl="2"/>
            <a:r>
              <a:rPr lang="en-US" sz="16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Allow time on the agenda of co-op community meetings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Meet the Co-op Events </a:t>
            </a:r>
            <a:endParaRPr lang="en-US" sz="1800" dirty="0">
              <a:solidFill>
                <a:schemeClr val="bg1"/>
              </a:solidFill>
              <a:latin typeface="Avenir Next Demi Bold"/>
              <a:cs typeface="Avenir Next Demi Bold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Volunteer Training or Orientation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Community Meetings (Rotary, Kiwanis)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House Parties  </a:t>
            </a:r>
          </a:p>
          <a:p>
            <a:pPr lvl="1"/>
            <a:endParaRPr lang="en-US" dirty="0" smtClean="0">
              <a:latin typeface="Avenir Next Demi Bold"/>
              <a:cs typeface="Avenir Next Demi Bold"/>
            </a:endParaRPr>
          </a:p>
          <a:p>
            <a:pPr lvl="1"/>
            <a:endParaRPr lang="en-US" dirty="0">
              <a:latin typeface="Avenir Next Demi Bold"/>
              <a:cs typeface="Avenir Next Demi Bold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15" y="2229128"/>
            <a:ext cx="1905000" cy="1905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smtClean="0">
                <a:solidFill>
                  <a:schemeClr val="bg1"/>
                </a:solidFill>
                <a:latin typeface="Cooper Std Black"/>
                <a:cs typeface="Cooper Std Black"/>
              </a:rPr>
              <a:t>Recruit</a:t>
            </a:r>
            <a:endParaRPr lang="en-US" b="0" dirty="0">
              <a:solidFill>
                <a:schemeClr val="bg1"/>
              </a:solidFill>
              <a:latin typeface="Cooper Std Black"/>
              <a:cs typeface="Cooper Std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Volunteer Training or Orientation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Early and frequent communication about  event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Create and manage a list of potential volunteer roles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Invite every attendee to choose their role using a sign in sheet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Engaging &amp; professional presentation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Regularly scheduled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Unique location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Follow Up!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 smtClean="0">
              <a:latin typeface="Avenir Next Demi Bold"/>
              <a:cs typeface="Avenir Next Demi Bold"/>
            </a:endParaRPr>
          </a:p>
          <a:p>
            <a:pPr lvl="1">
              <a:buNone/>
            </a:pPr>
            <a:endParaRPr lang="en-US" dirty="0" smtClean="0">
              <a:latin typeface="Avenir Next Demi Bold"/>
              <a:cs typeface="Avenir Next Demi Bold"/>
            </a:endParaRPr>
          </a:p>
          <a:p>
            <a:pPr lvl="1"/>
            <a:endParaRPr lang="en-US" dirty="0">
              <a:latin typeface="Avenir Next Demi Bold"/>
              <a:cs typeface="Avenir Next Demi Bold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56" y="2189070"/>
            <a:ext cx="1945057" cy="19450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smtClean="0">
                <a:solidFill>
                  <a:schemeClr val="bg1"/>
                </a:solidFill>
                <a:latin typeface="Cooper Std Black"/>
                <a:cs typeface="Cooper Std Black"/>
              </a:rPr>
              <a:t>Recruit</a:t>
            </a:r>
            <a:endParaRPr lang="en-US" b="0" dirty="0">
              <a:solidFill>
                <a:schemeClr val="bg1"/>
              </a:solidFill>
              <a:latin typeface="Cooper Std Black"/>
              <a:cs typeface="Cooper Std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Follow</a:t>
            </a:r>
            <a:r>
              <a:rPr lang="en-US" sz="2400" dirty="0" smtClean="0">
                <a:latin typeface="Avenir Next Demi Bold"/>
                <a:cs typeface="Avenir Next Demi Bold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Up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Do it. Do it. Do it.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Use the sign up sheet to place volunteers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Schedule a one-on one meeting if necessary </a:t>
            </a:r>
          </a:p>
          <a:p>
            <a:pPr lvl="2"/>
            <a:r>
              <a:rPr lang="en-US" sz="14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Confirm the meeting ahead of time &amp; let the person know how to identify you</a:t>
            </a:r>
          </a:p>
          <a:p>
            <a:pPr lvl="2"/>
            <a:r>
              <a:rPr lang="en-US" sz="14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Show up on time/early and prepared</a:t>
            </a:r>
          </a:p>
          <a:p>
            <a:pPr lvl="2"/>
            <a:r>
              <a:rPr lang="en-US" sz="14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Tell your co-op story </a:t>
            </a:r>
          </a:p>
          <a:p>
            <a:pPr lvl="2"/>
            <a:r>
              <a:rPr lang="en-US" sz="14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Get to know the volunteer</a:t>
            </a:r>
          </a:p>
          <a:p>
            <a:pPr lvl="2"/>
            <a:r>
              <a:rPr lang="en-US" sz="14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 Communicate next steps </a:t>
            </a:r>
          </a:p>
          <a:p>
            <a:pPr lvl="2"/>
            <a:endParaRPr lang="en-US" sz="1400" dirty="0" smtClean="0">
              <a:latin typeface="Avenir Next Demi Bold"/>
              <a:cs typeface="Avenir Next Demi Bold"/>
            </a:endParaRPr>
          </a:p>
          <a:p>
            <a:pPr lvl="2"/>
            <a:endParaRPr lang="en-US" sz="1400" dirty="0" smtClean="0">
              <a:latin typeface="Avenir Next Demi Bold"/>
              <a:cs typeface="Avenir Next Demi Bold"/>
            </a:endParaRPr>
          </a:p>
          <a:p>
            <a:pPr lvl="2"/>
            <a:endParaRPr lang="en-US" sz="2162" dirty="0" smtClean="0">
              <a:latin typeface="Avenir Next Demi Bold"/>
              <a:cs typeface="Avenir Next Demi Bold"/>
            </a:endParaRPr>
          </a:p>
          <a:p>
            <a:pPr lvl="1">
              <a:buNone/>
            </a:pPr>
            <a:endParaRPr lang="en-US" dirty="0" smtClean="0">
              <a:latin typeface="Avenir Next Demi Bold"/>
              <a:cs typeface="Avenir Next Demi Bold"/>
            </a:endParaRPr>
          </a:p>
          <a:p>
            <a:pPr lvl="1">
              <a:buNone/>
            </a:pPr>
            <a:endParaRPr lang="en-US" dirty="0" smtClean="0">
              <a:latin typeface="Avenir Next Demi Bold"/>
              <a:cs typeface="Avenir Next Demi Bold"/>
            </a:endParaRPr>
          </a:p>
          <a:p>
            <a:pPr lvl="1"/>
            <a:endParaRPr lang="en-US" dirty="0">
              <a:latin typeface="Avenir Next Demi Bold"/>
              <a:cs typeface="Avenir Next Demi Bold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33" y="2075306"/>
            <a:ext cx="3317520" cy="22126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smtClean="0">
                <a:solidFill>
                  <a:schemeClr val="tx2"/>
                </a:solidFill>
                <a:latin typeface="Cooper Std Black"/>
                <a:cs typeface="Cooper Std Black"/>
              </a:rPr>
              <a:t>Recruit</a:t>
            </a:r>
            <a:endParaRPr lang="en-US" b="0" dirty="0">
              <a:solidFill>
                <a:schemeClr val="tx2"/>
              </a:solidFill>
              <a:latin typeface="Cooper Std Black"/>
              <a:cs typeface="Cooper Std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Have FUN!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</a:rPr>
              <a:t>People will join you if look like it’s fun!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</a:rPr>
              <a:t>Show your passion for the co-op when recruiting volunteers.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</a:rPr>
              <a:t>Post pictures of volunteers having fun! </a:t>
            </a:r>
            <a:endParaRPr lang="en-US" sz="1800" dirty="0">
              <a:solidFill>
                <a:schemeClr val="tx2"/>
              </a:solidFill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</a:rPr>
              <a:t>Post pictures of volunteers doing things outside of your co-op </a:t>
            </a:r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65" y="1936972"/>
            <a:ext cx="1905000" cy="1905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940" y="3360355"/>
            <a:ext cx="1547545" cy="15475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4280"/>
            <a:ext cx="8229600" cy="3469207"/>
          </a:xfrm>
        </p:spPr>
        <p:txBody>
          <a:bodyPr/>
          <a:lstStyle/>
          <a:p>
            <a:pPr>
              <a:buNone/>
            </a:pPr>
            <a:endParaRPr lang="en-US" dirty="0" smtClean="0">
              <a:latin typeface="Avenir Next Demi Bold"/>
              <a:cs typeface="Avenir Next Demi Bold"/>
            </a:endParaRPr>
          </a:p>
          <a:p>
            <a:pPr lvl="1"/>
            <a:endParaRPr lang="en-US" dirty="0">
              <a:latin typeface="Avenir Next Demi Bold"/>
              <a:cs typeface="Avenir Next Demi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217029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chemeClr val="tx2"/>
                </a:solidFill>
                <a:latin typeface="Phosphate Inline"/>
                <a:cs typeface="Phosphate Inline"/>
              </a:rPr>
              <a:t>recognize</a:t>
            </a:r>
            <a:endParaRPr lang="en-US" sz="9600" dirty="0">
              <a:solidFill>
                <a:schemeClr val="tx2"/>
              </a:solidFill>
              <a:latin typeface="Phosphate Inline"/>
              <a:cs typeface="Phosphate Inlin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401780"/>
            <a:ext cx="1905000" cy="1905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997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smtClean="0">
                <a:solidFill>
                  <a:schemeClr val="tx2"/>
                </a:solidFill>
                <a:latin typeface="Cooper Std Black"/>
                <a:cs typeface="Cooper Std Black"/>
              </a:rPr>
              <a:t>Recognize</a:t>
            </a:r>
            <a:endParaRPr lang="en-US" b="0" dirty="0">
              <a:solidFill>
                <a:schemeClr val="tx2"/>
              </a:solidFill>
              <a:latin typeface="Cooper Std Black"/>
              <a:cs typeface="Cooper Std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sz="18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Find out how they like to be recognized</a:t>
            </a:r>
            <a:endParaRPr lang="en-US" dirty="0" smtClean="0">
              <a:solidFill>
                <a:schemeClr val="bg1"/>
              </a:solidFill>
              <a:latin typeface="Avenir Next Demi Bold"/>
              <a:cs typeface="Avenir Next Demi Bold"/>
            </a:endParaRPr>
          </a:p>
          <a:p>
            <a:pPr lvl="2"/>
            <a:r>
              <a:rPr lang="en-US" sz="14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Have volunteers fill out a form </a:t>
            </a:r>
          </a:p>
          <a:p>
            <a:pPr lvl="2"/>
            <a:r>
              <a:rPr lang="en-US" sz="14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Use that form to thank them </a:t>
            </a:r>
          </a:p>
          <a:p>
            <a:pPr marL="301752" lvl="1" indent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Send an email </a:t>
            </a:r>
          </a:p>
          <a:p>
            <a:pPr marL="301752" lvl="1" indent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Handwrite a thank you note </a:t>
            </a:r>
          </a:p>
          <a:p>
            <a:pPr marL="301752" lvl="1" indent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bg1"/>
                </a:solidFill>
                <a:latin typeface="Avenir Next Demi Bold"/>
                <a:cs typeface="Avenir Next Demi Bold"/>
                <a:sym typeface="Wingdings" panose="05000000000000000000" pitchFamily="2" charset="2"/>
              </a:rPr>
              <a:t>Involve your board </a:t>
            </a:r>
          </a:p>
          <a:p>
            <a:pPr marL="301752" lvl="1" indent="0"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bg1"/>
                </a:solidFill>
                <a:latin typeface="Avenir Next Demi Bold"/>
                <a:cs typeface="Avenir Next Demi Bold"/>
                <a:sym typeface="Wingdings" panose="05000000000000000000" pitchFamily="2" charset="2"/>
              </a:rPr>
              <a:t>A small token of appreciation </a:t>
            </a:r>
            <a:r>
              <a:rPr lang="en-US" sz="18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/>
              </a:solidFill>
              <a:latin typeface="Avenir Next Demi Bold"/>
              <a:cs typeface="Avenir Next Demi Bold"/>
            </a:endParaRPr>
          </a:p>
          <a:p>
            <a:pPr lvl="1"/>
            <a:endParaRPr lang="en-US" dirty="0">
              <a:latin typeface="Avenir Next Demi Bold"/>
              <a:cs typeface="Avenir Next Demi Bold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10" y="1448656"/>
            <a:ext cx="2329210" cy="29242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smtClean="0">
                <a:solidFill>
                  <a:schemeClr val="bg1"/>
                </a:solidFill>
                <a:latin typeface="Cooper Std Black"/>
                <a:cs typeface="Cooper Std Black"/>
              </a:rPr>
              <a:t>Recognize</a:t>
            </a:r>
            <a:endParaRPr lang="en-US" b="0" dirty="0">
              <a:solidFill>
                <a:schemeClr val="bg1"/>
              </a:solidFill>
              <a:latin typeface="Cooper Std Black"/>
              <a:cs typeface="Cooper Std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3229" y="451066"/>
            <a:ext cx="4686299" cy="4241367"/>
          </a:xfrm>
        </p:spPr>
        <p:txBody>
          <a:bodyPr/>
          <a:lstStyle/>
          <a:p>
            <a:pPr>
              <a:buNone/>
            </a:pPr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Post pictures of volunteers in </a:t>
            </a:r>
            <a:r>
              <a:rPr lang="en-US" sz="1800" i="1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action</a:t>
            </a:r>
          </a:p>
          <a:p>
            <a:pPr lvl="1">
              <a:buNone/>
            </a:pPr>
            <a:endParaRPr lang="en-US" dirty="0" smtClean="0">
              <a:latin typeface="Avenir Next Demi Bold"/>
              <a:cs typeface="Avenir Next Demi Bold"/>
            </a:endParaRPr>
          </a:p>
          <a:p>
            <a:pPr lvl="1"/>
            <a:endParaRPr lang="en-US" dirty="0">
              <a:latin typeface="Avenir Next Demi Bold"/>
              <a:cs typeface="Avenir Next Demi Bold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229" y="1586171"/>
            <a:ext cx="1905000" cy="1905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785" y="1540799"/>
            <a:ext cx="1905000" cy="1905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5" y="1619250"/>
            <a:ext cx="1905000" cy="1905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61" y="1597703"/>
            <a:ext cx="1973492" cy="18480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smtClean="0">
                <a:solidFill>
                  <a:schemeClr val="tx2"/>
                </a:solidFill>
                <a:latin typeface="Cooper Std Black"/>
                <a:cs typeface="Cooper Std Black"/>
              </a:rPr>
              <a:t>Recognize</a:t>
            </a:r>
            <a:endParaRPr lang="en-US" b="0" dirty="0">
              <a:solidFill>
                <a:schemeClr val="tx2"/>
              </a:solidFill>
              <a:latin typeface="Cooper Std Black"/>
              <a:cs typeface="Cooper Std Black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 smtClean="0">
                <a:solidFill>
                  <a:schemeClr val="tx2"/>
                </a:solidFill>
              </a:rPr>
              <a:t>Increase responsibility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</a:rPr>
              <a:t>Keys to the office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</a:rPr>
              <a:t>Approval to make purchases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solidFill>
                  <a:schemeClr val="tx2"/>
                </a:solidFill>
              </a:rPr>
              <a:t>Group Happy Hours 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solidFill>
                  <a:schemeClr val="tx2"/>
                </a:solidFill>
              </a:rPr>
              <a:t>Pot luck dinners 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solidFill>
                  <a:schemeClr val="tx2"/>
                </a:solidFill>
              </a:rPr>
              <a:t>Bring coffee or food to meetings </a:t>
            </a:r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05" y="1736333"/>
            <a:ext cx="2445610" cy="24456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4280"/>
            <a:ext cx="8229600" cy="3469207"/>
          </a:xfrm>
        </p:spPr>
        <p:txBody>
          <a:bodyPr/>
          <a:lstStyle/>
          <a:p>
            <a:pPr>
              <a:buNone/>
            </a:pPr>
            <a:endParaRPr lang="en-US" dirty="0" smtClean="0">
              <a:latin typeface="Avenir Next Demi Bold"/>
              <a:cs typeface="Avenir Next Demi Bold"/>
            </a:endParaRPr>
          </a:p>
          <a:p>
            <a:pPr lvl="1"/>
            <a:endParaRPr lang="en-US" dirty="0">
              <a:latin typeface="Avenir Next Demi Bold"/>
              <a:cs typeface="Avenir Next Demi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2403026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chemeClr val="tx2"/>
                </a:solidFill>
                <a:latin typeface="Phosphate Inline"/>
                <a:cs typeface="Phosphate Inline"/>
              </a:rPr>
              <a:t>retain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485" y="380947"/>
            <a:ext cx="2103031" cy="28040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smtClean="0">
                <a:solidFill>
                  <a:schemeClr val="tx2"/>
                </a:solidFill>
                <a:latin typeface="Cooper Std Black"/>
                <a:cs typeface="Cooper Std Black"/>
              </a:rPr>
              <a:t>Retain</a:t>
            </a:r>
            <a:endParaRPr lang="en-US" b="0" dirty="0">
              <a:solidFill>
                <a:schemeClr val="tx2"/>
              </a:solidFill>
              <a:latin typeface="Cooper Std Black"/>
              <a:cs typeface="Cooper Std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Communicate. Communicate. Communicate</a:t>
            </a:r>
            <a:endParaRPr lang="en-US" sz="1800" dirty="0">
              <a:solidFill>
                <a:schemeClr val="tx2"/>
              </a:solidFill>
              <a:latin typeface="Avenir Next Demi Bold"/>
              <a:cs typeface="Avenir Next Demi Bold"/>
            </a:endParaRPr>
          </a:p>
          <a:p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Share what you can when you can</a:t>
            </a:r>
          </a:p>
          <a:p>
            <a:pPr lvl="2"/>
            <a:r>
              <a:rPr lang="en-US" sz="14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Give the scoop </a:t>
            </a:r>
          </a:p>
          <a:p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What’s happening across the organization</a:t>
            </a:r>
          </a:p>
          <a:p>
            <a:pPr lvl="2"/>
            <a:r>
              <a:rPr lang="en-US" sz="14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Make sure that Outreach knows what Communication is working on </a:t>
            </a:r>
            <a:endParaRPr lang="en-US" sz="1400" dirty="0">
              <a:solidFill>
                <a:schemeClr val="tx2"/>
              </a:solidFill>
              <a:latin typeface="Avenir Next Demi Bold"/>
              <a:cs typeface="Avenir Next Demi Bold"/>
            </a:endParaRPr>
          </a:p>
          <a:p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Hold regularly scheduled meetings </a:t>
            </a:r>
          </a:p>
          <a:p>
            <a:pPr lvl="2"/>
            <a:r>
              <a:rPr lang="en-US" sz="14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Have an agenda </a:t>
            </a:r>
          </a:p>
          <a:p>
            <a:pPr lvl="2"/>
            <a:r>
              <a:rPr lang="en-US" sz="14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Take &amp; send notes, including action items </a:t>
            </a:r>
          </a:p>
          <a:p>
            <a:pPr lvl="2"/>
            <a:r>
              <a:rPr lang="en-US" sz="14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Make time on the agenda open discussion</a:t>
            </a:r>
          </a:p>
          <a:p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Discuss recent accomplishments/happenings</a:t>
            </a:r>
          </a:p>
          <a:p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Review current goals and promotions</a:t>
            </a:r>
          </a:p>
          <a:p>
            <a:pPr marL="644652" lvl="2" indent="0">
              <a:buNone/>
            </a:pPr>
            <a:endParaRPr lang="en-US" dirty="0" smtClean="0">
              <a:solidFill>
                <a:schemeClr val="tx2"/>
              </a:solidFill>
              <a:latin typeface="Avenir Next Demi Bold"/>
              <a:cs typeface="Avenir Next Demi Bold"/>
            </a:endParaRPr>
          </a:p>
          <a:p>
            <a:pPr lvl="2"/>
            <a:endParaRPr lang="en-US" dirty="0" smtClean="0">
              <a:latin typeface="Avenir Next Demi Bold"/>
              <a:cs typeface="Avenir Next Demi Bold"/>
            </a:endParaRPr>
          </a:p>
          <a:p>
            <a:pPr lvl="1"/>
            <a:endParaRPr lang="en-US" dirty="0">
              <a:latin typeface="Avenir Next Demi Bold"/>
              <a:cs typeface="Avenir Next Demi Bold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09" y="2233048"/>
            <a:ext cx="1901080" cy="19010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smtClean="0">
                <a:solidFill>
                  <a:schemeClr val="tx2"/>
                </a:solidFill>
                <a:latin typeface="Cooper Std Black"/>
                <a:cs typeface="Cooper Std Black"/>
              </a:rPr>
              <a:t>Retain</a:t>
            </a:r>
            <a:endParaRPr lang="en-US" b="0" dirty="0">
              <a:solidFill>
                <a:schemeClr val="tx2"/>
              </a:solidFill>
              <a:latin typeface="Cooper Std Black"/>
              <a:cs typeface="Cooper Std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Strong Organizational Skills </a:t>
            </a:r>
          </a:p>
          <a:p>
            <a:r>
              <a:rPr lang="en-US" sz="19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Set goals and keep track of your progress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Goals don’t have to be public</a:t>
            </a:r>
          </a:p>
          <a:p>
            <a:r>
              <a:rPr lang="en-US" sz="19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Use a shared calendar</a:t>
            </a:r>
          </a:p>
          <a:p>
            <a:r>
              <a:rPr lang="en-US" sz="19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Use project management software if you can </a:t>
            </a:r>
          </a:p>
          <a:p>
            <a:r>
              <a:rPr lang="en-US" sz="19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Stay in touch with each volunteer individually</a:t>
            </a:r>
          </a:p>
          <a:p>
            <a:pPr>
              <a:buNone/>
            </a:pPr>
            <a:endParaRPr lang="en-US" sz="1800" dirty="0" smtClean="0">
              <a:solidFill>
                <a:schemeClr val="tx2"/>
              </a:solidFill>
              <a:latin typeface="Avenir Next Demi Bold"/>
              <a:cs typeface="Avenir Next Demi Bold"/>
            </a:endParaRPr>
          </a:p>
          <a:p>
            <a:pPr>
              <a:buNone/>
            </a:pPr>
            <a:endParaRPr lang="en-US" sz="1800" dirty="0">
              <a:solidFill>
                <a:schemeClr val="tx2"/>
              </a:solidFill>
              <a:latin typeface="Avenir Next Demi Bold"/>
              <a:cs typeface="Avenir Next Demi Bold"/>
            </a:endParaRPr>
          </a:p>
          <a:p>
            <a:pPr algn="ctr">
              <a:buNone/>
            </a:pPr>
            <a:r>
              <a:rPr lang="en-US" sz="1800" i="1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Cake usually doesn’t hurt anything </a:t>
            </a:r>
          </a:p>
          <a:p>
            <a:pPr>
              <a:buNone/>
            </a:pPr>
            <a:endParaRPr lang="en-US" sz="1800" dirty="0" smtClean="0">
              <a:solidFill>
                <a:schemeClr val="tx2"/>
              </a:solidFill>
              <a:latin typeface="Avenir Next Demi Bold"/>
              <a:cs typeface="Avenir Next Demi Bold"/>
            </a:endParaRPr>
          </a:p>
          <a:p>
            <a:pPr lvl="1">
              <a:buNone/>
            </a:pPr>
            <a:r>
              <a:rPr lang="en-US" dirty="0" smtClean="0">
                <a:latin typeface="Avenir Next Demi Bold"/>
                <a:cs typeface="Avenir Next Demi Bold"/>
              </a:rPr>
              <a:t>	</a:t>
            </a:r>
          </a:p>
          <a:p>
            <a:pPr lvl="1"/>
            <a:endParaRPr lang="en-US" dirty="0">
              <a:latin typeface="Avenir Next Demi Bold"/>
              <a:cs typeface="Avenir Next Demi Bold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28" y="2276943"/>
            <a:ext cx="2779484" cy="20846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smtClean="0">
                <a:solidFill>
                  <a:schemeClr val="tx2"/>
                </a:solidFill>
                <a:latin typeface="Cooper Std Black"/>
                <a:cs typeface="Cooper Std Black"/>
              </a:rPr>
              <a:t>Retain</a:t>
            </a:r>
            <a:endParaRPr lang="en-US" b="0" dirty="0">
              <a:solidFill>
                <a:schemeClr val="tx2"/>
              </a:solidFill>
              <a:latin typeface="Cooper Std Black"/>
              <a:cs typeface="Cooper Std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Prepare Volunteers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Email confirmation with specifics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Introduction to lead volunteer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Volunteer Folder</a:t>
            </a:r>
          </a:p>
          <a:p>
            <a:pPr lvl="2"/>
            <a:r>
              <a:rPr lang="en-US" sz="16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Tips for success</a:t>
            </a:r>
          </a:p>
          <a:p>
            <a:pPr lvl="2"/>
            <a:r>
              <a:rPr lang="en-US" sz="16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Conversation starters  </a:t>
            </a:r>
          </a:p>
          <a:p>
            <a:pPr lvl="2"/>
            <a:r>
              <a:rPr lang="en-US" sz="16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FAQ</a:t>
            </a:r>
          </a:p>
          <a:p>
            <a:pPr lvl="2"/>
            <a:r>
              <a:rPr lang="en-US" sz="16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Instructions on how to take an application</a:t>
            </a:r>
          </a:p>
          <a:p>
            <a:pPr lvl="2"/>
            <a:r>
              <a:rPr lang="en-US" sz="16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Instructions on how to take a payment </a:t>
            </a:r>
          </a:p>
          <a:p>
            <a:pPr lvl="2"/>
            <a:r>
              <a:rPr lang="en-US" sz="16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Event recap</a:t>
            </a:r>
          </a:p>
          <a:p>
            <a:pPr lvl="2"/>
            <a:r>
              <a:rPr lang="en-US" sz="16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Picture of optimal booth set up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45" y="1582220"/>
            <a:ext cx="2551908" cy="25519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smtClean="0">
                <a:solidFill>
                  <a:schemeClr val="tx2"/>
                </a:solidFill>
                <a:latin typeface="Cooper Std Black"/>
                <a:cs typeface="Cooper Std Black"/>
              </a:rPr>
              <a:t>Retain</a:t>
            </a:r>
            <a:endParaRPr lang="en-US" b="0" dirty="0">
              <a:solidFill>
                <a:schemeClr val="tx2"/>
              </a:solidFill>
              <a:latin typeface="Cooper Std Black"/>
              <a:cs typeface="Cooper Std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Have FUN!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Food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Drinks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Laugh &amp; have fun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Share stories of things that went well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Avenir Next Demi Bold"/>
                <a:cs typeface="Avenir Next Demi Bold"/>
              </a:rPr>
              <a:t>Do things that aren’t co-op related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Props or swag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Photos</a:t>
            </a:r>
          </a:p>
          <a:p>
            <a:pPr lvl="1"/>
            <a:endParaRPr lang="en-US" dirty="0" smtClean="0">
              <a:latin typeface="Avenir Next Demi Bold"/>
              <a:cs typeface="Avenir Next Demi Bold"/>
            </a:endParaRPr>
          </a:p>
          <a:p>
            <a:pPr lvl="1"/>
            <a:endParaRPr lang="en-US" dirty="0" smtClean="0">
              <a:latin typeface="Avenir Next Demi Bold"/>
              <a:cs typeface="Avenir Next Demi Bold"/>
            </a:endParaRPr>
          </a:p>
          <a:p>
            <a:pPr lvl="1">
              <a:buNone/>
            </a:pPr>
            <a:endParaRPr lang="en-US" dirty="0" smtClean="0">
              <a:latin typeface="Avenir Next Demi Bold"/>
              <a:cs typeface="Avenir Next Demi Bold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26" y="1931054"/>
            <a:ext cx="2996515" cy="16886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945" y="2957253"/>
            <a:ext cx="1815529" cy="18155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30" y="322185"/>
            <a:ext cx="1608869" cy="16088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99" y="426800"/>
            <a:ext cx="3158019" cy="3714369"/>
          </a:xfrm>
        </p:spPr>
        <p:txBody>
          <a:bodyPr/>
          <a:lstStyle/>
          <a:p>
            <a:r>
              <a:rPr lang="en-US" b="0" dirty="0" smtClean="0">
                <a:solidFill>
                  <a:schemeClr val="tx2"/>
                </a:solidFill>
                <a:latin typeface="Cooper Std Black"/>
                <a:cs typeface="Cooper Std Black"/>
              </a:rPr>
              <a:t>Accountability</a:t>
            </a:r>
            <a:r>
              <a:rPr lang="en-US" sz="1600" b="0" dirty="0" smtClean="0">
                <a:latin typeface="Cooper Std Black"/>
                <a:cs typeface="Cooper Std Black"/>
              </a:rPr>
              <a:t> </a:t>
            </a:r>
            <a:endParaRPr lang="en-US" b="0" dirty="0">
              <a:latin typeface="Cooper Std Black"/>
              <a:cs typeface="Cooper Std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01752" lvl="1" indent="0">
              <a:buNone/>
            </a:pPr>
            <a:r>
              <a:rPr lang="en-US" sz="24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Have a conversation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Be respectful and kind.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Assume responsibility </a:t>
            </a:r>
          </a:p>
          <a:p>
            <a:pPr lvl="2"/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“I may have not explained this well, I’m so sorry”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Communicate the importance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Thank them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Practice- it will get easier the more you do it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>
              <a:latin typeface="Avenir Next Demi Bold"/>
              <a:cs typeface="Avenir Next Demi Bold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15" y="1900719"/>
            <a:ext cx="3401744" cy="20517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226" y="419759"/>
            <a:ext cx="3164440" cy="371436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  <a:latin typeface="Cooper Std Black"/>
                <a:cs typeface="Cooper Std Black"/>
              </a:rPr>
              <a:t>Accountability</a:t>
            </a:r>
            <a:r>
              <a:rPr lang="en-US" dirty="0" smtClean="0">
                <a:latin typeface="Cooper Std Black"/>
                <a:cs typeface="Cooper Std Black"/>
              </a:rPr>
              <a:t> </a:t>
            </a:r>
            <a:endParaRPr lang="en-US" b="0" dirty="0">
              <a:latin typeface="Cooper Std Black"/>
              <a:cs typeface="Cooper Std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Hold Regularly Scheduled Meetings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Create a task list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Make the task list a standing item on the agenda</a:t>
            </a:r>
          </a:p>
          <a:p>
            <a:pPr lvl="2"/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Update the list as meeting proceeds</a:t>
            </a:r>
          </a:p>
          <a:p>
            <a:pPr lvl="2"/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Go over task list at every meeting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Allow time for project updates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schemeClr val="tx2"/>
              </a:solidFill>
              <a:latin typeface="Avenir Next Demi Bold"/>
              <a:cs typeface="Avenir Next Demi Bold"/>
            </a:endParaRPr>
          </a:p>
          <a:p>
            <a:pPr lvl="1"/>
            <a:endParaRPr lang="en-US" dirty="0">
              <a:latin typeface="Avenir Next Demi Bold"/>
              <a:cs typeface="Avenir Next Demi Bold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21" y="1756880"/>
            <a:ext cx="3638179" cy="24824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854" y="419759"/>
            <a:ext cx="3190076" cy="3714369"/>
          </a:xfrm>
        </p:spPr>
        <p:txBody>
          <a:bodyPr>
            <a:normAutofit/>
          </a:bodyPr>
          <a:lstStyle/>
          <a:p>
            <a:r>
              <a:rPr lang="en-US" b="0" dirty="0" smtClean="0">
                <a:solidFill>
                  <a:schemeClr val="tx2"/>
                </a:solidFill>
                <a:latin typeface="Cooper Std Black"/>
                <a:cs typeface="Cooper Std Black"/>
              </a:rPr>
              <a:t>Accountability</a:t>
            </a:r>
            <a:endParaRPr lang="en-US" b="0" dirty="0">
              <a:solidFill>
                <a:schemeClr val="tx2"/>
              </a:solidFill>
              <a:latin typeface="Cooper Std Black"/>
              <a:cs typeface="Cooper Std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Lead</a:t>
            </a:r>
          </a:p>
          <a:p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Keep appropriate level of contact	</a:t>
            </a:r>
          </a:p>
          <a:p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Delegate appropriately</a:t>
            </a:r>
          </a:p>
          <a:p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Appropriate oversight for newer volunteers</a:t>
            </a:r>
          </a:p>
          <a:p>
            <a:r>
              <a:rPr lang="en-US" sz="1800" dirty="0" smtClean="0">
                <a:solidFill>
                  <a:schemeClr val="tx2"/>
                </a:solidFill>
                <a:latin typeface="Avenir Next Demi Bold"/>
                <a:cs typeface="Avenir Next Demi Bold"/>
              </a:rPr>
              <a:t>Demonstrate the characteristics you want your volunteers to demonstrate </a:t>
            </a:r>
          </a:p>
          <a:p>
            <a:pPr marL="301752" lvl="1" indent="0">
              <a:buNone/>
            </a:pPr>
            <a:endParaRPr lang="en-US" sz="1800" dirty="0">
              <a:solidFill>
                <a:schemeClr val="tx2"/>
              </a:solidFill>
              <a:latin typeface="Avenir Next Demi Bold"/>
              <a:cs typeface="Avenir Next Demi Bold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04" y="2276943"/>
            <a:ext cx="3149226" cy="16607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latin typeface="Cooper Std Black"/>
              </a:rPr>
              <a:t>Reality Check </a:t>
            </a:r>
            <a:endParaRPr lang="en-US" dirty="0">
              <a:solidFill>
                <a:schemeClr val="tx2"/>
              </a:solidFill>
              <a:latin typeface="Cooper Std Black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322" y="178945"/>
            <a:ext cx="1905000" cy="1905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206" y="2083945"/>
            <a:ext cx="1905000" cy="1905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617" y="2571750"/>
            <a:ext cx="1905000" cy="1905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3280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60755" y="3683104"/>
            <a:ext cx="6301072" cy="1147158"/>
          </a:xfrm>
        </p:spPr>
        <p:txBody>
          <a:bodyPr/>
          <a:lstStyle/>
          <a:p>
            <a:pPr algn="ctr"/>
            <a:r>
              <a:rPr lang="en-US" sz="2400" cap="none" dirty="0" smtClean="0">
                <a:latin typeface="Cooper Std Black"/>
              </a:rPr>
              <a:t>Katie@coopcoaching.com</a:t>
            </a:r>
            <a:br>
              <a:rPr lang="en-US" sz="2400" cap="none" dirty="0" smtClean="0">
                <a:latin typeface="Cooper Std Black"/>
              </a:rPr>
            </a:br>
            <a:r>
              <a:rPr lang="en-US" sz="2400" cap="none" dirty="0" smtClean="0">
                <a:latin typeface="Cooper Std Black"/>
              </a:rPr>
              <a:t>309-643-2176</a:t>
            </a:r>
            <a:br>
              <a:rPr lang="en-US" sz="2400" cap="none" dirty="0" smtClean="0">
                <a:latin typeface="Cooper Std Black"/>
              </a:rPr>
            </a:br>
            <a:r>
              <a:rPr lang="en-US" sz="2400" cap="none" dirty="0" smtClean="0">
                <a:latin typeface="Cooper Std Black"/>
              </a:rPr>
              <a:t>coopcoaching.wordpress.com</a:t>
            </a:r>
            <a:endParaRPr lang="en-US" sz="2400" cap="none" dirty="0">
              <a:latin typeface="Cooper Std Black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460755" y="211240"/>
            <a:ext cx="6301072" cy="614363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Thank You 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541" y="825603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3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eadlines">
  <a:themeElements>
    <a:clrScheme name="Custom 17">
      <a:dk1>
        <a:srgbClr val="F5F5F5"/>
      </a:dk1>
      <a:lt1>
        <a:srgbClr val="7F7F7F"/>
      </a:lt1>
      <a:dk2>
        <a:srgbClr val="7F7F7F"/>
      </a:dk2>
      <a:lt2>
        <a:srgbClr val="F5F5F5"/>
      </a:lt2>
      <a:accent1>
        <a:srgbClr val="FF0000"/>
      </a:accent1>
      <a:accent2>
        <a:srgbClr val="FF0000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7271</TotalTime>
  <Words>758</Words>
  <Application>Microsoft Office PowerPoint</Application>
  <PresentationFormat>On-screen Show (16:9)</PresentationFormat>
  <Paragraphs>190</Paragraphs>
  <Slides>22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Avenir Next Demi Bold</vt:lpstr>
      <vt:lpstr>Calibri</vt:lpstr>
      <vt:lpstr>Century Schoolbook</vt:lpstr>
      <vt:lpstr>Cooper Std Black</vt:lpstr>
      <vt:lpstr>Corbel</vt:lpstr>
      <vt:lpstr>Phosphate Inline</vt:lpstr>
      <vt:lpstr>Wingdings</vt:lpstr>
      <vt:lpstr>Headlines</vt:lpstr>
      <vt:lpstr>Volunteer Recruitment  &amp; Retention</vt:lpstr>
      <vt:lpstr>Katie Novak</vt:lpstr>
      <vt:lpstr>Volunteer Roles</vt:lpstr>
      <vt:lpstr>PowerPoint Presentation</vt:lpstr>
      <vt:lpstr>Recruit</vt:lpstr>
      <vt:lpstr>Recruit</vt:lpstr>
      <vt:lpstr>Recruit</vt:lpstr>
      <vt:lpstr>Recruit</vt:lpstr>
      <vt:lpstr>PowerPoint Presentation</vt:lpstr>
      <vt:lpstr>Recognize</vt:lpstr>
      <vt:lpstr>Recognize</vt:lpstr>
      <vt:lpstr>Recognize</vt:lpstr>
      <vt:lpstr>PowerPoint Presentation</vt:lpstr>
      <vt:lpstr>Retain</vt:lpstr>
      <vt:lpstr>Retain</vt:lpstr>
      <vt:lpstr>Retain</vt:lpstr>
      <vt:lpstr>Retain</vt:lpstr>
      <vt:lpstr>Accountability </vt:lpstr>
      <vt:lpstr>Accountability </vt:lpstr>
      <vt:lpstr>Accountability</vt:lpstr>
      <vt:lpstr>Reality Check </vt:lpstr>
      <vt:lpstr>Katie@coopcoaching.com 309-643-2176 coopcoaching.wordpress.com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Agony and the Ecstasy</dc:title>
  <dc:creator>Jerry Nash</dc:creator>
  <cp:lastModifiedBy>Debbie Trocha</cp:lastModifiedBy>
  <cp:revision>53</cp:revision>
  <dcterms:created xsi:type="dcterms:W3CDTF">2017-02-10T21:28:36Z</dcterms:created>
  <dcterms:modified xsi:type="dcterms:W3CDTF">2018-02-13T16:30:12Z</dcterms:modified>
</cp:coreProperties>
</file>